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Crimson Pro"/>
      <p:regular r:id="rId16"/>
    </p:embeddedFon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7869" y="781526"/>
            <a:ext cx="4914543" cy="49145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14763" y="6036231"/>
            <a:ext cx="108008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 Guia Prático para Encantar e Reter Clientes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70851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Criado por 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Bianca Terra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Muito Além do Uso: Como Criar Clientes que Ficam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Manter um cliente engajado é mais do que garantir que ele use o produto — é fazer com que ele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queira continuar fazendo parte da jornada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Neste guia, você vai descobrir as principais métricas que ajudam times de Customer Success a entender, medir e aprimorar o engajamento e a retenção de clientes de forma simples e estratégica.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2199" y="355283"/>
            <a:ext cx="5783223" cy="403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💡</a:t>
            </a:r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Engajamento: o termômetro da relação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52199" y="1068943"/>
            <a:ext cx="6003369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Engajamento é o quanto o cliente 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interage com sua solução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— seja acessando a plataforma, participando de treinamentos ou respondendo pesquisas. Quanto maior o engajamento, mais valor ele enxerga no seu produto.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52199" y="1818203"/>
            <a:ext cx="1614964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Exemplo prático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452199" y="2149197"/>
            <a:ext cx="6003369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Imagine uma plataforma de cursos online. Se o aluno acessa as aulas com frequência e conclui módulos, ele está genuinamente engajado. Agora, se parou de acessar há semanas, é um 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sinal de alerta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crítico.</a:t>
            </a:r>
            <a:endParaRPr lang="en-US" sz="10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8228" y="1097994"/>
            <a:ext cx="7407473" cy="7407473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778228" y="8650724"/>
            <a:ext cx="7407473" cy="1202769"/>
          </a:xfrm>
          <a:prstGeom prst="roundRect">
            <a:avLst>
              <a:gd name="adj" fmla="val 4512"/>
            </a:avLst>
          </a:prstGeom>
          <a:solidFill>
            <a:srgbClr val="E1D4D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411" y="8823246"/>
            <a:ext cx="201811" cy="1614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238405" y="8812173"/>
            <a:ext cx="1614964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Métrica Principal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7238405" y="9143167"/>
            <a:ext cx="6818114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Taxa de Adoção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mede o uso ativo da solução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7238405" y="9466064"/>
            <a:ext cx="6818114" cy="206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i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Exemplo: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"70% dos clientes acessam o painel pelo menos 3x por semana"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153" y="544592"/>
            <a:ext cx="7760494" cy="1235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📈</a:t>
            </a:r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Retenção: o reflexo do valor percebido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8153" y="2076450"/>
            <a:ext cx="7760494" cy="948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Reter é fazer o cliente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ficar porque quer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não porque precisa. A retenção mostra o quanto sua entrega é consistente e relevante ao longo do tempo. É o resultado direto de um trabalho bem-feito em Customer Success.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474619" y="3469719"/>
            <a:ext cx="7464028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Uma empresa SaaS que mantém 90% dos clientes por mais de 12 meses está entregando valor real — o produto virou parte essencial da rotina do cliente.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178153" y="3247430"/>
            <a:ext cx="22860" cy="1077039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7" name="Shape 4"/>
          <p:cNvSpPr/>
          <p:nvPr/>
        </p:nvSpPr>
        <p:spPr>
          <a:xfrm>
            <a:off x="6178153" y="4546759"/>
            <a:ext cx="7760494" cy="1470303"/>
          </a:xfrm>
          <a:prstGeom prst="roundRect">
            <a:avLst>
              <a:gd name="adj" fmla="val 564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83417" y="4752023"/>
            <a:ext cx="247078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Churn Rate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83417" y="5179338"/>
            <a:ext cx="7349966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Taxa de Cancelamento → mede quantos clientes cancelaram em um período específico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78153" y="6214705"/>
            <a:ext cx="7760494" cy="1470303"/>
          </a:xfrm>
          <a:prstGeom prst="roundRect">
            <a:avLst>
              <a:gd name="adj" fmla="val 564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83417" y="6419969"/>
            <a:ext cx="2470785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Retention Rate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383417" y="6847284"/>
            <a:ext cx="7349966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Taxa de Retenção → indica quantos permaneceram ativos. 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Ex: Retenção de 85% indica base saudável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38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089" y="3119318"/>
            <a:ext cx="6739890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💬</a:t>
            </a:r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NPS e CSAT: a voz do cliente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5089" y="4064198"/>
            <a:ext cx="13200221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Essas métricas medem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como o cliente se sente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sobre sua experiência. São termômetros emocionais que revelam o nível de satisfação e fidelidade da sua base.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5089" y="4947642"/>
            <a:ext cx="6497955" cy="2716530"/>
          </a:xfrm>
          <a:prstGeom prst="roundRect">
            <a:avLst>
              <a:gd name="adj" fmla="val 4039"/>
            </a:avLst>
          </a:prstGeom>
          <a:solidFill>
            <a:srgbClr val="FFFCFA"/>
          </a:solidFill>
          <a:ln w="22860">
            <a:solidFill>
              <a:srgbClr val="835E5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92229" y="4947642"/>
            <a:ext cx="91440" cy="2716530"/>
          </a:xfrm>
          <a:prstGeom prst="roundRect">
            <a:avLst>
              <a:gd name="adj" fmla="val 93846"/>
            </a:avLst>
          </a:prstGeom>
          <a:solidFill>
            <a:srgbClr val="835E54"/>
          </a:solidFill>
          <a:ln/>
        </p:spPr>
      </p:sp>
      <p:sp>
        <p:nvSpPr>
          <p:cNvPr id="7" name="Text 4"/>
          <p:cNvSpPr/>
          <p:nvPr/>
        </p:nvSpPr>
        <p:spPr>
          <a:xfrm>
            <a:off x="1010841" y="5174813"/>
            <a:ext cx="33373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NPS (Net Promoter Score)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010841" y="5680353"/>
            <a:ext cx="597503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Mede a probabilidade de o cliente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recomendar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empresa para outras pessoas.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10841" y="6456521"/>
            <a:ext cx="597503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highlight>
                  <a:srgbClr val="C9907C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Exemplo: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Um NPS de 70 mostra alto nível de satisfação e indica que você tem verdadeiros promotores da marca.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417356" y="4947642"/>
            <a:ext cx="6497955" cy="2716530"/>
          </a:xfrm>
          <a:prstGeom prst="roundRect">
            <a:avLst>
              <a:gd name="adj" fmla="val 4039"/>
            </a:avLst>
          </a:prstGeom>
          <a:solidFill>
            <a:srgbClr val="FFFCFA"/>
          </a:solidFill>
          <a:ln w="22860">
            <a:solidFill>
              <a:srgbClr val="C9907C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394496" y="4947642"/>
            <a:ext cx="91440" cy="2716530"/>
          </a:xfrm>
          <a:prstGeom prst="roundRect">
            <a:avLst>
              <a:gd name="adj" fmla="val 93846"/>
            </a:avLst>
          </a:prstGeom>
          <a:solidFill>
            <a:srgbClr val="C9907C"/>
          </a:solidFill>
          <a:ln/>
        </p:spPr>
      </p:sp>
      <p:sp>
        <p:nvSpPr>
          <p:cNvPr id="12" name="Text 9"/>
          <p:cNvSpPr/>
          <p:nvPr/>
        </p:nvSpPr>
        <p:spPr>
          <a:xfrm>
            <a:off x="7713107" y="5174813"/>
            <a:ext cx="38596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CSAT (Customer Satisfaction)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713107" y="5680353"/>
            <a:ext cx="5975033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Mede a satisfação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imediata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após uma interação específica com seu time ou produto.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713107" y="6456521"/>
            <a:ext cx="5975033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highlight>
                  <a:srgbClr val="B3BDB5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Exemplo: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Após resolver um ticket, o cliente avalia o atendimento com nota 4,8/5, sinalizando excelência no suporte.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555" y="495419"/>
            <a:ext cx="8717280" cy="57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⏱️</a:t>
            </a:r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FRT e TME: tempo também é engajamento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555" y="1538764"/>
            <a:ext cx="6464856" cy="64648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2609" y="1498163"/>
            <a:ext cx="6464856" cy="864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Clientes valorizam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respostas rápidas e soluções eficientes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O tempo de resposta impacta diretamente na percepção de cuidado e atenção que sua empresa oferece.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542609" y="2565202"/>
            <a:ext cx="180142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7542609" y="2848451"/>
            <a:ext cx="6464856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7" name="Text 4"/>
          <p:cNvSpPr/>
          <p:nvPr/>
        </p:nvSpPr>
        <p:spPr>
          <a:xfrm>
            <a:off x="7542609" y="2984183"/>
            <a:ext cx="2514005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FRT (First Response Time)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2609" y="3445907"/>
            <a:ext cx="6464856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Tempo da primeira resposta ao cliente após abertura do chamado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42609" y="4049197"/>
            <a:ext cx="180142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542609" y="4332446"/>
            <a:ext cx="6464856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1" name="Text 8"/>
          <p:cNvSpPr/>
          <p:nvPr/>
        </p:nvSpPr>
        <p:spPr>
          <a:xfrm>
            <a:off x="7542609" y="4468178"/>
            <a:ext cx="2943225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TME (Tempo Médio de Espera)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42609" y="4929902"/>
            <a:ext cx="6464856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Tempo médio necessário para resolver completamente o problema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542609" y="5555694"/>
            <a:ext cx="6464856" cy="1341596"/>
          </a:xfrm>
          <a:prstGeom prst="roundRect">
            <a:avLst>
              <a:gd name="adj" fmla="val 5640"/>
            </a:avLst>
          </a:prstGeom>
          <a:solidFill>
            <a:srgbClr val="E1D4D0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751" y="5828943"/>
            <a:ext cx="225147" cy="180142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8128040" y="5780842"/>
            <a:ext cx="5699284" cy="864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Exemplo prático: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 o cliente envia um e-mail e recebe resposta em 5 minutos, ele se sente ouvido e valorizado. Isso fortalece a relação e melhora significativamente o engajamento.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603" y="530543"/>
            <a:ext cx="7793593" cy="1205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💰</a:t>
            </a:r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LTV e Expansão: quando o sucesso vira crescimento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61603" y="2025491"/>
            <a:ext cx="7793593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 cliente verdadeiramente engajado tende a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comprar mais, indicar novos clientes e expandir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sua relação com sua empresa. É o cenário ideal que todo time de CS busca alcançar.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603" y="3168253"/>
            <a:ext cx="964644" cy="15359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19129" y="3361134"/>
            <a:ext cx="241161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LTV (Lifetime Value)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319129" y="3778329"/>
            <a:ext cx="663606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Valor total gerado por um cliente ao longo de todo o relacionamento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319129" y="4202668"/>
            <a:ext cx="663606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Exemplo: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Clientes engajados geram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3x mais receita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que os inativos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603" y="4704159"/>
            <a:ext cx="964644" cy="142017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19129" y="4897041"/>
            <a:ext cx="241161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Taxa de Expansão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319129" y="5314236"/>
            <a:ext cx="6636068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Mede upgrades de planos, complementos adicionais e renovações com aumento de valor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6450925" y="6558201"/>
            <a:ext cx="7504271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Dica estratégica: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Crie campanhas de reeducação e upgrades direcionadas para clientes com alto engajamento e bom histórico de pagamento. Eles são seus melhores candidatos para expansão.</a:t>
            </a:r>
            <a:endParaRPr lang="en-US" sz="1500" dirty="0"/>
          </a:p>
        </p:txBody>
      </p:sp>
      <p:sp>
        <p:nvSpPr>
          <p:cNvPr id="13" name="Shape 8"/>
          <p:cNvSpPr/>
          <p:nvPr/>
        </p:nvSpPr>
        <p:spPr>
          <a:xfrm>
            <a:off x="6161603" y="6341269"/>
            <a:ext cx="22860" cy="1359694"/>
          </a:xfrm>
          <a:prstGeom prst="rect">
            <a:avLst/>
          </a:prstGeom>
          <a:solidFill>
            <a:srgbClr val="835E54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261" y="444818"/>
            <a:ext cx="5267087" cy="505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🧩</a:t>
            </a:r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RFM: o mapa da fidelização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6261" y="1338501"/>
            <a:ext cx="7246263" cy="776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análise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RFM (Recência, Frequência e Monetização)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ajuda a segmentar sua base de clientes e entender profundamente o comportamento de cada grupo. É uma ferramenta poderosa para ações personalizadas.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566261" y="2296954"/>
            <a:ext cx="7246263" cy="1658898"/>
          </a:xfrm>
          <a:prstGeom prst="roundRect">
            <a:avLst>
              <a:gd name="adj" fmla="val 4096"/>
            </a:avLst>
          </a:prstGeom>
          <a:solidFill>
            <a:srgbClr val="EBE2E0"/>
          </a:solidFill>
          <a:ln w="7620">
            <a:solidFill>
              <a:srgbClr val="835E5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35568" y="2466261"/>
            <a:ext cx="485299" cy="485299"/>
          </a:xfrm>
          <a:prstGeom prst="roundRect">
            <a:avLst>
              <a:gd name="adj" fmla="val 18840108"/>
            </a:avLst>
          </a:prstGeom>
          <a:solidFill>
            <a:srgbClr val="835E54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9037" y="2599611"/>
            <a:ext cx="218361" cy="21836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35568" y="3113246"/>
            <a:ext cx="2022277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Campeões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35568" y="3527703"/>
            <a:ext cx="6907649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Usam com alta frequência e geram receita significativa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566261" y="4117538"/>
            <a:ext cx="7246263" cy="1658898"/>
          </a:xfrm>
          <a:prstGeom prst="roundRect">
            <a:avLst>
              <a:gd name="adj" fmla="val 4096"/>
            </a:avLst>
          </a:prstGeom>
          <a:solidFill>
            <a:srgbClr val="EBE2E0"/>
          </a:solidFill>
          <a:ln w="7620">
            <a:solidFill>
              <a:srgbClr val="C9907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5568" y="4286845"/>
            <a:ext cx="485299" cy="485299"/>
          </a:xfrm>
          <a:prstGeom prst="roundRect">
            <a:avLst>
              <a:gd name="adj" fmla="val 18840108"/>
            </a:avLst>
          </a:prstGeom>
          <a:solidFill>
            <a:srgbClr val="C9907C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037" y="4420195"/>
            <a:ext cx="218361" cy="21836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35568" y="4933831"/>
            <a:ext cx="2022277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Em Risco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735568" y="5348287"/>
            <a:ext cx="6907649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Reduziram o uso recentemente e precisam de atenção</a:t>
            </a:r>
            <a:endParaRPr lang="en-US" sz="1250" dirty="0"/>
          </a:p>
        </p:txBody>
      </p:sp>
      <p:sp>
        <p:nvSpPr>
          <p:cNvPr id="14" name="Shape 10"/>
          <p:cNvSpPr/>
          <p:nvPr/>
        </p:nvSpPr>
        <p:spPr>
          <a:xfrm>
            <a:off x="566261" y="5938123"/>
            <a:ext cx="7246263" cy="1658898"/>
          </a:xfrm>
          <a:prstGeom prst="roundRect">
            <a:avLst>
              <a:gd name="adj" fmla="val 4096"/>
            </a:avLst>
          </a:prstGeom>
          <a:solidFill>
            <a:srgbClr val="EBE2E0"/>
          </a:solidFill>
          <a:ln w="7620">
            <a:solidFill>
              <a:srgbClr val="B3BDB5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35568" y="6107430"/>
            <a:ext cx="485299" cy="485299"/>
          </a:xfrm>
          <a:prstGeom prst="roundRect">
            <a:avLst>
              <a:gd name="adj" fmla="val 18840108"/>
            </a:avLst>
          </a:prstGeom>
          <a:solidFill>
            <a:srgbClr val="B3BDB5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9037" y="6240780"/>
            <a:ext cx="218361" cy="21836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35568" y="6754416"/>
            <a:ext cx="2022277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Promissores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735568" y="7168872"/>
            <a:ext cx="6907649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Novos clientes com potencial de se tornarem campeões</a:t>
            </a:r>
            <a:endParaRPr lang="en-US" sz="1250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717" y="1374934"/>
            <a:ext cx="5856923" cy="585692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214717" y="7413784"/>
            <a:ext cx="5856923" cy="776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Essa análise permite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ações personalizadas e assertivas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reengajar clientes inativos, educar novos usuários ou premiar aqueles que mais geram valor para o negócio.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3685"/>
            <a:ext cx="123496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🚀</a:t>
            </a:r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Conclusão: relacionamento inteligente é a chave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126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4855131"/>
            <a:ext cx="342149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Use métricas como bússolas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841802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Elas mostram o caminho, mas o sucesso real vem de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ouvir, entender e agir com empatia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genuína em cada interação.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48126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4855131"/>
            <a:ext cx="342149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Engajamento não é sobre números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5973008" y="5841802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É sobre construir um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relacionamento inteligente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onde o cliente se sente parte importante da jornada.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48126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4855131"/>
            <a:ext cx="342149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Clientes engajados constroem o futuro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0415111" y="5841802"/>
            <a:ext cx="3421499" cy="1459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Quando o cliente sente que faz parte da história da marca, ele não só fica — ele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ajuda a construir o futuro dela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💙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2025-11-07T16:27:08Z</dcterms:created>
  <dcterms:modified xsi:type="dcterms:W3CDTF">2025-11-07T16:27:08Z</dcterms:modified>
</cp:coreProperties>
</file>